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39" autoAdjust="0"/>
  </p:normalViewPr>
  <p:slideViewPr>
    <p:cSldViewPr snapToGrid="0">
      <p:cViewPr varScale="1">
        <p:scale>
          <a:sx n="77" d="100"/>
          <a:sy n="77" d="100"/>
        </p:scale>
        <p:origin x="25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D39C2-1D72-4A98-8FB8-EFD44DC7C8F9}" type="datetimeFigureOut">
              <a:rPr lang="en-US" smtClean="0"/>
              <a:t>10/19/2022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A8F8F-F725-408B-8340-D164FEB64E93}" type="slidenum">
              <a:rPr lang="en-US" smtClean="0"/>
              <a:t>‹#›</a:t>
            </a:fld>
            <a:endParaRPr lang="en-US"/>
          </a:p>
        </p:txBody>
      </p:sp>
    </p:spTree>
    <p:extLst>
      <p:ext uri="{BB962C8B-B14F-4D97-AF65-F5344CB8AC3E}">
        <p14:creationId xmlns:p14="http://schemas.microsoft.com/office/powerpoint/2010/main" val="178949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intent of this training is to provide overall capacity building in costing and costing techniques that can be applied to family planning (FP) programs. This first slide deck will discuss basic costing terms and methodology.</a:t>
            </a:r>
          </a:p>
          <a:p>
            <a:endParaRPr lang="en-US" dirty="0"/>
          </a:p>
        </p:txBody>
      </p:sp>
      <p:sp>
        <p:nvSpPr>
          <p:cNvPr id="4" name="Slide Number Placeholder 3"/>
          <p:cNvSpPr>
            <a:spLocks noGrp="1"/>
          </p:cNvSpPr>
          <p:nvPr>
            <p:ph type="sldNum" sz="quarter" idx="5"/>
          </p:nvPr>
        </p:nvSpPr>
        <p:spPr/>
        <p:txBody>
          <a:bodyPr/>
          <a:lstStyle/>
          <a:p>
            <a:fld id="{1D7A8F8F-F725-408B-8340-D164FEB64E93}" type="slidenum">
              <a:rPr lang="en-US" smtClean="0"/>
              <a:t>2</a:t>
            </a:fld>
            <a:endParaRPr lang="en-US"/>
          </a:p>
        </p:txBody>
      </p:sp>
    </p:spTree>
    <p:extLst>
      <p:ext uri="{BB962C8B-B14F-4D97-AF65-F5344CB8AC3E}">
        <p14:creationId xmlns:p14="http://schemas.microsoft.com/office/powerpoint/2010/main" val="1372724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25">
              <a:buFont typeface="Arial" panose="020B0604020202020204" pitchFamily="34" charset="0"/>
              <a:buChar char="•"/>
              <a:defRPr/>
            </a:pPr>
            <a:r>
              <a:rPr lang="en-US" dirty="0"/>
              <a:t>These two types of cost inputs are treated differently because capital costs need to be “annualized” across years of useful life, while recurrent costs do not, as they last less than one year.</a:t>
            </a:r>
          </a:p>
          <a:p>
            <a:pPr marL="171450" indent="-171450" defTabSz="914325">
              <a:buFont typeface="Arial" panose="020B0604020202020204" pitchFamily="34" charset="0"/>
              <a:buChar char="•"/>
              <a:defRPr/>
            </a:pPr>
            <a:r>
              <a:rPr lang="en-US" dirty="0"/>
              <a:t>Capital costs are annualized according to “useful life”. For example, if a car has a useful life of 10 years, the cost of that car can be spread across those 10 years, helping to estimate a cost per year that the car is used.</a:t>
            </a:r>
          </a:p>
          <a:p>
            <a:pPr marL="171450" indent="-171450" defTabSz="914325">
              <a:buFont typeface="Arial" panose="020B0604020202020204" pitchFamily="34" charset="0"/>
              <a:buChar char="•"/>
              <a:defRPr/>
            </a:pPr>
            <a:r>
              <a:rPr lang="en-US" dirty="0"/>
              <a:t>Labor or commodity costs are an example of recurrent costs. These costs occur within a year, so they do not need to be annualized.</a:t>
            </a:r>
          </a:p>
          <a:p>
            <a:endParaRPr lang="en-US" dirty="0"/>
          </a:p>
        </p:txBody>
      </p:sp>
      <p:sp>
        <p:nvSpPr>
          <p:cNvPr id="4" name="Slide Number Placeholder 3"/>
          <p:cNvSpPr>
            <a:spLocks noGrp="1"/>
          </p:cNvSpPr>
          <p:nvPr>
            <p:ph type="sldNum" sz="quarter" idx="5"/>
          </p:nvPr>
        </p:nvSpPr>
        <p:spPr/>
        <p:txBody>
          <a:bodyPr/>
          <a:lstStyle/>
          <a:p>
            <a:fld id="{1D7A8F8F-F725-408B-8340-D164FEB64E93}" type="slidenum">
              <a:rPr lang="en-US" smtClean="0"/>
              <a:t>13</a:t>
            </a:fld>
            <a:endParaRPr lang="en-US"/>
          </a:p>
        </p:txBody>
      </p:sp>
    </p:spTree>
    <p:extLst>
      <p:ext uri="{BB962C8B-B14F-4D97-AF65-F5344CB8AC3E}">
        <p14:creationId xmlns:p14="http://schemas.microsoft.com/office/powerpoint/2010/main" val="4073302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because monitoring and evaluation activities do not include services delivered directly to clients at the service delivery point.</a:t>
            </a:r>
          </a:p>
          <a:p>
            <a:endParaRPr lang="en-US" dirty="0"/>
          </a:p>
        </p:txBody>
      </p:sp>
      <p:sp>
        <p:nvSpPr>
          <p:cNvPr id="4" name="Slide Number Placeholder 3"/>
          <p:cNvSpPr>
            <a:spLocks noGrp="1"/>
          </p:cNvSpPr>
          <p:nvPr>
            <p:ph type="sldNum" sz="quarter" idx="5"/>
          </p:nvPr>
        </p:nvSpPr>
        <p:spPr/>
        <p:txBody>
          <a:bodyPr/>
          <a:lstStyle/>
          <a:p>
            <a:fld id="{1D7A8F8F-F725-408B-8340-D164FEB64E93}" type="slidenum">
              <a:rPr lang="en-US" smtClean="0"/>
              <a:t>16</a:t>
            </a:fld>
            <a:endParaRPr lang="en-US"/>
          </a:p>
        </p:txBody>
      </p:sp>
    </p:spTree>
    <p:extLst>
      <p:ext uri="{BB962C8B-B14F-4D97-AF65-F5344CB8AC3E}">
        <p14:creationId xmlns:p14="http://schemas.microsoft.com/office/powerpoint/2010/main" val="3028628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Rent is recurrent as it is a cost that occurs year after year, and it is fixed because it does not vary as output increases. For example, a facility’s rent should not change within a specific year depending on the number of clients seen.</a:t>
            </a:r>
          </a:p>
          <a:p>
            <a:endParaRPr lang="en-US" dirty="0"/>
          </a:p>
        </p:txBody>
      </p:sp>
      <p:sp>
        <p:nvSpPr>
          <p:cNvPr id="4" name="Slide Number Placeholder 3"/>
          <p:cNvSpPr>
            <a:spLocks noGrp="1"/>
          </p:cNvSpPr>
          <p:nvPr>
            <p:ph type="sldNum" sz="quarter" idx="5"/>
          </p:nvPr>
        </p:nvSpPr>
        <p:spPr/>
        <p:txBody>
          <a:bodyPr/>
          <a:lstStyle/>
          <a:p>
            <a:fld id="{1D7A8F8F-F725-408B-8340-D164FEB64E93}" type="slidenum">
              <a:rPr lang="en-US" smtClean="0"/>
              <a:t>18</a:t>
            </a:fld>
            <a:endParaRPr lang="en-US"/>
          </a:p>
        </p:txBody>
      </p:sp>
    </p:spTree>
    <p:extLst>
      <p:ext uri="{BB962C8B-B14F-4D97-AF65-F5344CB8AC3E}">
        <p14:creationId xmlns:p14="http://schemas.microsoft.com/office/powerpoint/2010/main" val="342024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Costing is a health economics tool and is particularly important for health programming. Costing can help program planners and decision makers better understand how to allocate scarce resources and how to prioritize health interventions. </a:t>
            </a:r>
          </a:p>
          <a:p>
            <a:endParaRPr lang="en-US" dirty="0"/>
          </a:p>
        </p:txBody>
      </p:sp>
      <p:sp>
        <p:nvSpPr>
          <p:cNvPr id="4" name="Slide Number Placeholder 3"/>
          <p:cNvSpPr>
            <a:spLocks noGrp="1"/>
          </p:cNvSpPr>
          <p:nvPr>
            <p:ph type="sldNum" sz="quarter" idx="5"/>
          </p:nvPr>
        </p:nvSpPr>
        <p:spPr/>
        <p:txBody>
          <a:bodyPr/>
          <a:lstStyle/>
          <a:p>
            <a:fld id="{1D7A8F8F-F725-408B-8340-D164FEB64E93}" type="slidenum">
              <a:rPr lang="en-US" smtClean="0"/>
              <a:t>4</a:t>
            </a:fld>
            <a:endParaRPr lang="en-US"/>
          </a:p>
        </p:txBody>
      </p:sp>
    </p:spTree>
    <p:extLst>
      <p:ext uri="{BB962C8B-B14F-4D97-AF65-F5344CB8AC3E}">
        <p14:creationId xmlns:p14="http://schemas.microsoft.com/office/powerpoint/2010/main" val="217858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25">
              <a:buFont typeface="Arial" panose="020B0604020202020204" pitchFamily="34" charset="0"/>
              <a:buChar char="•"/>
              <a:defRPr/>
            </a:pPr>
            <a:r>
              <a:rPr lang="en-US" dirty="0"/>
              <a:t>Costing exercises are performed to understand if resources are being used efficiently, and what type of investments are needed to continue to support programs. </a:t>
            </a:r>
          </a:p>
          <a:p>
            <a:pPr marL="171450" indent="-171450" defTabSz="914325">
              <a:buFont typeface="Arial" panose="020B0604020202020204" pitchFamily="34" charset="0"/>
              <a:buChar char="•"/>
              <a:defRPr/>
            </a:pPr>
            <a:r>
              <a:rPr lang="en-US" dirty="0"/>
              <a:t>The information gained from costing exercises is helpful at different points during program planning; initially when setting priorities, budgets and program plans, and again after implementation when cost data can be used as a monitoring and evaluation tool.</a:t>
            </a:r>
          </a:p>
          <a:p>
            <a:endParaRPr lang="en-US" dirty="0"/>
          </a:p>
        </p:txBody>
      </p:sp>
      <p:sp>
        <p:nvSpPr>
          <p:cNvPr id="4" name="Slide Number Placeholder 3"/>
          <p:cNvSpPr>
            <a:spLocks noGrp="1"/>
          </p:cNvSpPr>
          <p:nvPr>
            <p:ph type="sldNum" sz="quarter" idx="5"/>
          </p:nvPr>
        </p:nvSpPr>
        <p:spPr/>
        <p:txBody>
          <a:bodyPr/>
          <a:lstStyle/>
          <a:p>
            <a:fld id="{1D7A8F8F-F725-408B-8340-D164FEB64E93}" type="slidenum">
              <a:rPr lang="en-US" smtClean="0"/>
              <a:t>5</a:t>
            </a:fld>
            <a:endParaRPr lang="en-US"/>
          </a:p>
        </p:txBody>
      </p:sp>
    </p:spTree>
    <p:extLst>
      <p:ext uri="{BB962C8B-B14F-4D97-AF65-F5344CB8AC3E}">
        <p14:creationId xmlns:p14="http://schemas.microsoft.com/office/powerpoint/2010/main" val="134558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three types of financial data can be triangulated to inform cost estimates. </a:t>
            </a:r>
          </a:p>
          <a:p>
            <a:pPr marL="171450" indent="-171450">
              <a:buFont typeface="Arial" panose="020B0604020202020204" pitchFamily="34" charset="0"/>
              <a:buChar char="•"/>
            </a:pPr>
            <a:r>
              <a:rPr lang="en-US" dirty="0"/>
              <a:t>Budget, expenditure and cost data ideally should be equal to one another, but often differ in reality. This could be due to a variety of reasons; inaccurate budgeting, inefficient spending or overspending, etc.</a:t>
            </a:r>
          </a:p>
          <a:p>
            <a:pPr marL="171450" indent="-171450">
              <a:buFont typeface="Arial" panose="020B0604020202020204" pitchFamily="34" charset="0"/>
              <a:buChar char="•"/>
            </a:pPr>
            <a:r>
              <a:rPr lang="en-US" dirty="0"/>
              <a:t>In family planning in particular, there is a lack of primary costing data. Better understanding costs can help us to better understand the resources required to continue supporting FP programs.</a:t>
            </a:r>
          </a:p>
          <a:p>
            <a:endParaRPr lang="en-US" dirty="0"/>
          </a:p>
        </p:txBody>
      </p:sp>
      <p:sp>
        <p:nvSpPr>
          <p:cNvPr id="4" name="Slide Number Placeholder 3"/>
          <p:cNvSpPr>
            <a:spLocks noGrp="1"/>
          </p:cNvSpPr>
          <p:nvPr>
            <p:ph type="sldNum" sz="quarter" idx="5"/>
          </p:nvPr>
        </p:nvSpPr>
        <p:spPr/>
        <p:txBody>
          <a:bodyPr/>
          <a:lstStyle/>
          <a:p>
            <a:fld id="{1D7A8F8F-F725-408B-8340-D164FEB64E93}" type="slidenum">
              <a:rPr lang="en-US" smtClean="0"/>
              <a:t>6</a:t>
            </a:fld>
            <a:endParaRPr lang="en-US"/>
          </a:p>
        </p:txBody>
      </p:sp>
    </p:spTree>
    <p:extLst>
      <p:ext uri="{BB962C8B-B14F-4D97-AF65-F5344CB8AC3E}">
        <p14:creationId xmlns:p14="http://schemas.microsoft.com/office/powerpoint/2010/main" val="18908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cost estimate has characteristics associated with it (location, time period, population, etc.) Costing is the process of determining the cost of specific health interventions or services in a specific context.</a:t>
            </a:r>
          </a:p>
          <a:p>
            <a:endParaRPr lang="en-US" dirty="0"/>
          </a:p>
          <a:p>
            <a:r>
              <a:rPr lang="en-US" dirty="0"/>
              <a:t>Source: Global Health Cost Consortium, Reference Case for Estimating the Costs of Global Health Services and Interventions, available at: ghcosting.org</a:t>
            </a:r>
          </a:p>
          <a:p>
            <a:endParaRPr lang="en-US" dirty="0"/>
          </a:p>
        </p:txBody>
      </p:sp>
      <p:sp>
        <p:nvSpPr>
          <p:cNvPr id="4" name="Slide Number Placeholder 3"/>
          <p:cNvSpPr>
            <a:spLocks noGrp="1"/>
          </p:cNvSpPr>
          <p:nvPr>
            <p:ph type="sldNum" sz="quarter" idx="5"/>
          </p:nvPr>
        </p:nvSpPr>
        <p:spPr/>
        <p:txBody>
          <a:bodyPr/>
          <a:lstStyle/>
          <a:p>
            <a:fld id="{1D7A8F8F-F725-408B-8340-D164FEB64E93}" type="slidenum">
              <a:rPr lang="en-US" smtClean="0"/>
              <a:t>8</a:t>
            </a:fld>
            <a:endParaRPr lang="en-US"/>
          </a:p>
        </p:txBody>
      </p:sp>
    </p:spTree>
    <p:extLst>
      <p:ext uri="{BB962C8B-B14F-4D97-AF65-F5344CB8AC3E}">
        <p14:creationId xmlns:p14="http://schemas.microsoft.com/office/powerpoint/2010/main" val="167670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 number of different ways to view costs. Here, we differentiate between total and unit, or average cost. Total cost is the sum of all input costs, while unit cost is this total cost divided by the unit of observation (e.g., per person).</a:t>
            </a:r>
          </a:p>
          <a:p>
            <a:endParaRPr lang="en-US" dirty="0"/>
          </a:p>
        </p:txBody>
      </p:sp>
      <p:sp>
        <p:nvSpPr>
          <p:cNvPr id="4" name="Slide Number Placeholder 3"/>
          <p:cNvSpPr>
            <a:spLocks noGrp="1"/>
          </p:cNvSpPr>
          <p:nvPr>
            <p:ph type="sldNum" sz="quarter" idx="5"/>
          </p:nvPr>
        </p:nvSpPr>
        <p:spPr/>
        <p:txBody>
          <a:bodyPr/>
          <a:lstStyle/>
          <a:p>
            <a:fld id="{1D7A8F8F-F725-408B-8340-D164FEB64E93}" type="slidenum">
              <a:rPr lang="en-US" smtClean="0"/>
              <a:t>9</a:t>
            </a:fld>
            <a:endParaRPr lang="en-US"/>
          </a:p>
        </p:txBody>
      </p:sp>
    </p:spTree>
    <p:extLst>
      <p:ext uri="{BB962C8B-B14F-4D97-AF65-F5344CB8AC3E}">
        <p14:creationId xmlns:p14="http://schemas.microsoft.com/office/powerpoint/2010/main" val="392643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Operational costs can also be thought of as costs to operate the facility, or overhead costs.</a:t>
            </a:r>
          </a:p>
          <a:p>
            <a:endParaRPr lang="en-US" dirty="0"/>
          </a:p>
        </p:txBody>
      </p:sp>
      <p:sp>
        <p:nvSpPr>
          <p:cNvPr id="4" name="Slide Number Placeholder 3"/>
          <p:cNvSpPr>
            <a:spLocks noGrp="1"/>
          </p:cNvSpPr>
          <p:nvPr>
            <p:ph type="sldNum" sz="quarter" idx="5"/>
          </p:nvPr>
        </p:nvSpPr>
        <p:spPr/>
        <p:txBody>
          <a:bodyPr/>
          <a:lstStyle/>
          <a:p>
            <a:fld id="{1D7A8F8F-F725-408B-8340-D164FEB64E93}" type="slidenum">
              <a:rPr lang="en-US" smtClean="0"/>
              <a:t>10</a:t>
            </a:fld>
            <a:endParaRPr lang="en-US"/>
          </a:p>
        </p:txBody>
      </p:sp>
    </p:spTree>
    <p:extLst>
      <p:ext uri="{BB962C8B-B14F-4D97-AF65-F5344CB8AC3E}">
        <p14:creationId xmlns:p14="http://schemas.microsoft.com/office/powerpoint/2010/main" val="268161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25">
              <a:buFont typeface="Arial" panose="020B0604020202020204" pitchFamily="34" charset="0"/>
              <a:buChar char="•"/>
              <a:defRPr/>
            </a:pPr>
            <a:r>
              <a:rPr lang="en-US" dirty="0"/>
              <a:t>Total costs can be disaggregated into direct service delivery, supportive services and operational costs, and can be calculated at the site level OR and the above-site level.</a:t>
            </a:r>
          </a:p>
          <a:p>
            <a:pPr marL="171450" indent="-171450" defTabSz="914325">
              <a:buFont typeface="Arial" panose="020B0604020202020204" pitchFamily="34" charset="0"/>
              <a:buChar char="•"/>
              <a:defRPr/>
            </a:pPr>
            <a:r>
              <a:rPr lang="en-US" dirty="0"/>
              <a:t>Site level costs are costs at the service delivery level, which can occur at the facility or within the community for programs supported by community health workers, roving mobile teams, etc. </a:t>
            </a:r>
          </a:p>
          <a:p>
            <a:pPr marL="171450" indent="-171450" defTabSz="914325">
              <a:buFont typeface="Arial" panose="020B0604020202020204" pitchFamily="34" charset="0"/>
              <a:buChar char="•"/>
              <a:defRPr/>
            </a:pPr>
            <a:r>
              <a:rPr lang="en-US" dirty="0"/>
              <a:t>Above-site level costs do not include direct service delivery costs because they do not include costs for activities in which there is direct interaction with a client.</a:t>
            </a:r>
          </a:p>
          <a:p>
            <a:endParaRPr lang="en-US" dirty="0"/>
          </a:p>
        </p:txBody>
      </p:sp>
      <p:sp>
        <p:nvSpPr>
          <p:cNvPr id="4" name="Slide Number Placeholder 3"/>
          <p:cNvSpPr>
            <a:spLocks noGrp="1"/>
          </p:cNvSpPr>
          <p:nvPr>
            <p:ph type="sldNum" sz="quarter" idx="5"/>
          </p:nvPr>
        </p:nvSpPr>
        <p:spPr/>
        <p:txBody>
          <a:bodyPr/>
          <a:lstStyle/>
          <a:p>
            <a:fld id="{1D7A8F8F-F725-408B-8340-D164FEB64E93}" type="slidenum">
              <a:rPr lang="en-US" smtClean="0"/>
              <a:t>11</a:t>
            </a:fld>
            <a:endParaRPr lang="en-US"/>
          </a:p>
        </p:txBody>
      </p:sp>
    </p:spTree>
    <p:extLst>
      <p:ext uri="{BB962C8B-B14F-4D97-AF65-F5344CB8AC3E}">
        <p14:creationId xmlns:p14="http://schemas.microsoft.com/office/powerpoint/2010/main" val="2660318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25">
              <a:buFont typeface="Arial" panose="020B0604020202020204" pitchFamily="34" charset="0"/>
              <a:buChar char="•"/>
              <a:defRPr/>
            </a:pPr>
            <a:r>
              <a:rPr lang="en-US" dirty="0"/>
              <a:t>Fixed costs do not vary by output, meaning no matter how many units of something is produced, these types of costs will never change. </a:t>
            </a:r>
          </a:p>
          <a:p>
            <a:pPr marL="171450" indent="-171450" defTabSz="914325">
              <a:buFont typeface="Arial" panose="020B0604020202020204" pitchFamily="34" charset="0"/>
              <a:buChar char="•"/>
              <a:defRPr/>
            </a:pPr>
            <a:r>
              <a:rPr lang="en-US" dirty="0"/>
              <a:t>Variable costs will always change as total output increases.</a:t>
            </a:r>
          </a:p>
          <a:p>
            <a:pPr marL="171450" indent="-171450" defTabSz="914325">
              <a:buFont typeface="Arial" panose="020B0604020202020204" pitchFamily="34" charset="0"/>
              <a:buChar char="•"/>
              <a:defRPr/>
            </a:pPr>
            <a:r>
              <a:rPr lang="en-US" dirty="0"/>
              <a:t>Total costs are the combination of fixed and variable costs.</a:t>
            </a:r>
          </a:p>
          <a:p>
            <a:endParaRPr lang="en-US" dirty="0"/>
          </a:p>
        </p:txBody>
      </p:sp>
      <p:sp>
        <p:nvSpPr>
          <p:cNvPr id="4" name="Slide Number Placeholder 3"/>
          <p:cNvSpPr>
            <a:spLocks noGrp="1"/>
          </p:cNvSpPr>
          <p:nvPr>
            <p:ph type="sldNum" sz="quarter" idx="5"/>
          </p:nvPr>
        </p:nvSpPr>
        <p:spPr/>
        <p:txBody>
          <a:bodyPr/>
          <a:lstStyle/>
          <a:p>
            <a:fld id="{1D7A8F8F-F725-408B-8340-D164FEB64E93}" type="slidenum">
              <a:rPr lang="en-US" smtClean="0"/>
              <a:t>12</a:t>
            </a:fld>
            <a:endParaRPr lang="en-US"/>
          </a:p>
        </p:txBody>
      </p:sp>
    </p:spTree>
    <p:extLst>
      <p:ext uri="{BB962C8B-B14F-4D97-AF65-F5344CB8AC3E}">
        <p14:creationId xmlns:p14="http://schemas.microsoft.com/office/powerpoint/2010/main" val="209222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5E64-7D1C-4C58-7133-FFB1BCD8DD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D073B7-81B8-2305-C20E-7B3F97F1FF95}"/>
              </a:ext>
            </a:extLst>
          </p:cNvPr>
          <p:cNvSpPr>
            <a:spLocks noGrp="1"/>
          </p:cNvSpPr>
          <p:nvPr>
            <p:ph type="dt" sz="half" idx="10"/>
          </p:nvPr>
        </p:nvSpPr>
        <p:spPr/>
        <p:txBody>
          <a:bodyPr/>
          <a:lstStyle/>
          <a:p>
            <a:fld id="{186A0FCE-10EE-48C3-B992-532A26B78E2D}" type="datetimeFigureOut">
              <a:rPr lang="en-US" smtClean="0"/>
              <a:t>10/19/2022</a:t>
            </a:fld>
            <a:endParaRPr lang="en-US"/>
          </a:p>
        </p:txBody>
      </p:sp>
      <p:sp>
        <p:nvSpPr>
          <p:cNvPr id="4" name="Footer Placeholder 3">
            <a:extLst>
              <a:ext uri="{FF2B5EF4-FFF2-40B4-BE49-F238E27FC236}">
                <a16:creationId xmlns:a16="http://schemas.microsoft.com/office/drawing/2014/main" id="{D84C7682-F660-0218-148E-6AC05FCD9F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A2308E-26CE-91D2-66F8-7C29FFDF2EB4}"/>
              </a:ext>
            </a:extLst>
          </p:cNvPr>
          <p:cNvSpPr>
            <a:spLocks noGrp="1"/>
          </p:cNvSpPr>
          <p:nvPr>
            <p:ph type="sldNum" sz="quarter" idx="12"/>
          </p:nvPr>
        </p:nvSpPr>
        <p:spPr/>
        <p:txBody>
          <a:bodyPr/>
          <a:lstStyle/>
          <a:p>
            <a:fld id="{01565F4B-15DD-4752-A228-E87370B99011}" type="slidenum">
              <a:rPr lang="en-US" smtClean="0"/>
              <a:t>‹#›</a:t>
            </a:fld>
            <a:endParaRPr lang="en-US"/>
          </a:p>
        </p:txBody>
      </p:sp>
    </p:spTree>
    <p:extLst>
      <p:ext uri="{BB962C8B-B14F-4D97-AF65-F5344CB8AC3E}">
        <p14:creationId xmlns:p14="http://schemas.microsoft.com/office/powerpoint/2010/main" val="242481898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017520-91F7-DB88-3D70-E119741A73A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85B938-F295-A5C1-B8F9-1C8E6719856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0A5291-0258-3DF0-7911-8DB506DAAC2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6A0FCE-10EE-48C3-B992-532A26B78E2D}" type="datetimeFigureOut">
              <a:rPr lang="en-US" smtClean="0"/>
              <a:t>10/19/2022</a:t>
            </a:fld>
            <a:endParaRPr lang="en-US"/>
          </a:p>
        </p:txBody>
      </p:sp>
      <p:sp>
        <p:nvSpPr>
          <p:cNvPr id="5" name="Footer Placeholder 4">
            <a:extLst>
              <a:ext uri="{FF2B5EF4-FFF2-40B4-BE49-F238E27FC236}">
                <a16:creationId xmlns:a16="http://schemas.microsoft.com/office/drawing/2014/main" id="{AE4C3BE5-FE63-D5D1-6F7B-998B1C439C4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0508C1-F137-BBD9-B10C-F40C91A9184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65F4B-15DD-4752-A228-E87370B99011}" type="slidenum">
              <a:rPr lang="en-US" smtClean="0"/>
              <a:t>‹#›</a:t>
            </a:fld>
            <a:endParaRPr lang="en-US"/>
          </a:p>
        </p:txBody>
      </p:sp>
    </p:spTree>
    <p:extLst>
      <p:ext uri="{BB962C8B-B14F-4D97-AF65-F5344CB8AC3E}">
        <p14:creationId xmlns:p14="http://schemas.microsoft.com/office/powerpoint/2010/main" val="232185238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8ABB89-AB63-B31F-C8DB-7DDEFFE655C2}"/>
              </a:ext>
            </a:extLst>
          </p:cNvPr>
          <p:cNvSpPr>
            <a:spLocks noGrp="1"/>
          </p:cNvSpPr>
          <p:nvPr>
            <p:ph type="title"/>
          </p:nvPr>
        </p:nvSpPr>
        <p:spPr/>
        <p:txBody>
          <a:bodyPr/>
          <a:lstStyle/>
          <a:p>
            <a:r>
              <a:rPr lang="en-US" sz="4400" i="1"/>
              <a:t>Introduction to Costing</a:t>
            </a:r>
            <a:endParaRPr lang="en-US" sz="4400" i="1" dirty="0">
              <a:solidFill>
                <a:srgbClr val="FFC000"/>
              </a:solidFill>
            </a:endParaRPr>
          </a:p>
        </p:txBody>
      </p:sp>
      <p:pic>
        <p:nvPicPr>
          <p:cNvPr id="3" name="Picture 2">
            <a:extLst>
              <a:ext uri="{FF2B5EF4-FFF2-40B4-BE49-F238E27FC236}">
                <a16:creationId xmlns:a16="http://schemas.microsoft.com/office/drawing/2014/main" id="{67524EB2-5B2F-B2D6-E248-880528C47779}"/>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12457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0F8DE31-0B2A-F9AD-22FE-2FB341126ED1}"/>
              </a:ext>
            </a:extLst>
          </p:cNvPr>
          <p:cNvSpPr>
            <a:spLocks noGrp="1"/>
          </p:cNvSpPr>
          <p:nvPr>
            <p:ph type="title"/>
          </p:nvPr>
        </p:nvSpPr>
        <p:spPr/>
        <p:txBody>
          <a:bodyPr/>
          <a:lstStyle/>
          <a:p>
            <a:r>
              <a:rPr lang="en-US" sz="3600"/>
              <a:t>Different types of costs #2</a:t>
            </a:r>
            <a:endParaRPr lang="en-US" sz="3600" dirty="0"/>
          </a:p>
        </p:txBody>
      </p:sp>
      <p:pic>
        <p:nvPicPr>
          <p:cNvPr id="3" name="Picture 2">
            <a:extLst>
              <a:ext uri="{FF2B5EF4-FFF2-40B4-BE49-F238E27FC236}">
                <a16:creationId xmlns:a16="http://schemas.microsoft.com/office/drawing/2014/main" id="{D991D8AA-5AB3-DF3D-D196-F1AC3EB6F08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8557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B17C975-D5D3-4FDD-0449-3BF6DB08F07C}"/>
              </a:ext>
            </a:extLst>
          </p:cNvPr>
          <p:cNvSpPr>
            <a:spLocks noGrp="1"/>
          </p:cNvSpPr>
          <p:nvPr>
            <p:ph type="title"/>
          </p:nvPr>
        </p:nvSpPr>
        <p:spPr/>
        <p:txBody>
          <a:bodyPr/>
          <a:lstStyle/>
          <a:p>
            <a:r>
              <a:rPr lang="en-US" sz="3600"/>
              <a:t>Different types of costs #3</a:t>
            </a:r>
            <a:endParaRPr lang="en-US" sz="3600" dirty="0"/>
          </a:p>
        </p:txBody>
      </p:sp>
      <p:pic>
        <p:nvPicPr>
          <p:cNvPr id="3" name="Picture 2">
            <a:extLst>
              <a:ext uri="{FF2B5EF4-FFF2-40B4-BE49-F238E27FC236}">
                <a16:creationId xmlns:a16="http://schemas.microsoft.com/office/drawing/2014/main" id="{668E7C4E-9D65-42FE-4607-15AACB69570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36603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0B1E253-5937-4D1F-E4FC-3FA457317DB3}"/>
              </a:ext>
            </a:extLst>
          </p:cNvPr>
          <p:cNvSpPr>
            <a:spLocks noGrp="1"/>
          </p:cNvSpPr>
          <p:nvPr>
            <p:ph type="title"/>
          </p:nvPr>
        </p:nvSpPr>
        <p:spPr/>
        <p:txBody>
          <a:bodyPr/>
          <a:lstStyle/>
          <a:p>
            <a:r>
              <a:rPr lang="en-US" sz="3200"/>
              <a:t>Different types of costs #4</a:t>
            </a:r>
            <a:endParaRPr lang="en-US" sz="3000" dirty="0"/>
          </a:p>
        </p:txBody>
      </p:sp>
      <p:pic>
        <p:nvPicPr>
          <p:cNvPr id="3" name="Picture 2">
            <a:extLst>
              <a:ext uri="{FF2B5EF4-FFF2-40B4-BE49-F238E27FC236}">
                <a16:creationId xmlns:a16="http://schemas.microsoft.com/office/drawing/2014/main" id="{A05E2974-C8F9-64AF-60A4-54F4DA8BFF7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9876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352B13-3B0B-B089-5821-E00B11C9B0CF}"/>
              </a:ext>
            </a:extLst>
          </p:cNvPr>
          <p:cNvSpPr>
            <a:spLocks noGrp="1"/>
          </p:cNvSpPr>
          <p:nvPr>
            <p:ph type="title"/>
          </p:nvPr>
        </p:nvSpPr>
        <p:spPr/>
        <p:txBody>
          <a:bodyPr/>
          <a:lstStyle/>
          <a:p>
            <a:r>
              <a:rPr lang="en-US" sz="3200"/>
              <a:t>Different types of costs #5</a:t>
            </a:r>
            <a:endParaRPr lang="en-US" sz="3000" dirty="0"/>
          </a:p>
        </p:txBody>
      </p:sp>
      <p:pic>
        <p:nvPicPr>
          <p:cNvPr id="3" name="Picture 2">
            <a:extLst>
              <a:ext uri="{FF2B5EF4-FFF2-40B4-BE49-F238E27FC236}">
                <a16:creationId xmlns:a16="http://schemas.microsoft.com/office/drawing/2014/main" id="{55DF7ED7-19AC-3689-D5E5-9BFB4249B24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5296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D92F2C-7190-6D4A-09B4-ACA0F261251A}"/>
              </a:ext>
            </a:extLst>
          </p:cNvPr>
          <p:cNvSpPr>
            <a:spLocks noGrp="1"/>
          </p:cNvSpPr>
          <p:nvPr>
            <p:ph type="title"/>
          </p:nvPr>
        </p:nvSpPr>
        <p:spPr/>
        <p:txBody>
          <a:bodyPr/>
          <a:lstStyle/>
          <a:p>
            <a:r>
              <a:rPr lang="en-US" sz="3600"/>
              <a:t>When would you utilize these different types of costs?</a:t>
            </a:r>
            <a:endParaRPr lang="en-US" sz="3600" dirty="0"/>
          </a:p>
        </p:txBody>
      </p:sp>
      <p:pic>
        <p:nvPicPr>
          <p:cNvPr id="3" name="Picture 2">
            <a:extLst>
              <a:ext uri="{FF2B5EF4-FFF2-40B4-BE49-F238E27FC236}">
                <a16:creationId xmlns:a16="http://schemas.microsoft.com/office/drawing/2014/main" id="{2282F4F4-1439-91F0-9F1D-4483593E7954}"/>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41951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8EB20AC-B77B-A649-ED80-F43C1F55F2C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CFB7E75-389A-17F8-7589-F1ABEA1D5BAD}"/>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220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B6E963B-961C-3667-BBAB-C7C20956EF0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5D83DF5-7B10-BF62-6963-94E28C12C00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8553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4D0465-AD8E-99E8-F214-B5F3FF4E911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FF591CE-BAB2-9896-37DF-1AEAF8098D6A}"/>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61605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EFB9E5-3D26-EB0E-354E-CE01D57C603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F98F5C0-FEA1-B275-9B0C-6C23B1147BA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2614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69FBB1-F2AD-732F-DB70-6CE0FB56830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FBE47EA-6F2E-B08C-A259-518AFDE359FA}"/>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6310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D4EF543-672C-943A-7CF6-2A2EB4C40538}"/>
              </a:ext>
            </a:extLst>
          </p:cNvPr>
          <p:cNvSpPr>
            <a:spLocks noGrp="1"/>
          </p:cNvSpPr>
          <p:nvPr>
            <p:ph type="title"/>
          </p:nvPr>
        </p:nvSpPr>
        <p:spPr/>
        <p:txBody>
          <a:bodyPr/>
          <a:lstStyle/>
          <a:p>
            <a:r>
              <a:rPr lang="en-US"/>
              <a:t>Introduction to Costing</a:t>
            </a:r>
            <a:endParaRPr lang="en-US" dirty="0"/>
          </a:p>
        </p:txBody>
      </p:sp>
      <p:pic>
        <p:nvPicPr>
          <p:cNvPr id="3" name="Picture 2">
            <a:extLst>
              <a:ext uri="{FF2B5EF4-FFF2-40B4-BE49-F238E27FC236}">
                <a16:creationId xmlns:a16="http://schemas.microsoft.com/office/drawing/2014/main" id="{A26D99D9-527E-241D-FAF8-3B827D27074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44975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C6D30D-D5B4-7B1A-6373-CE5F8E806B9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6334A44-D58A-8292-0450-FB5CB627A68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80242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D082072-EF73-35CB-C389-45E2CE60A540}"/>
              </a:ext>
            </a:extLst>
          </p:cNvPr>
          <p:cNvSpPr>
            <a:spLocks noGrp="1"/>
          </p:cNvSpPr>
          <p:nvPr>
            <p:ph type="title"/>
          </p:nvPr>
        </p:nvSpPr>
        <p:spPr/>
        <p:txBody>
          <a:bodyPr/>
          <a:lstStyle/>
          <a:p>
            <a:r>
              <a:rPr lang="en-US"/>
              <a:t>Thank you for your attention!</a:t>
            </a:r>
            <a:endParaRPr lang="en-US" dirty="0"/>
          </a:p>
        </p:txBody>
      </p:sp>
      <p:pic>
        <p:nvPicPr>
          <p:cNvPr id="3" name="Picture 2">
            <a:extLst>
              <a:ext uri="{FF2B5EF4-FFF2-40B4-BE49-F238E27FC236}">
                <a16:creationId xmlns:a16="http://schemas.microsoft.com/office/drawing/2014/main" id="{77297E37-6662-D329-A45B-A2B5B0A8CC8C}"/>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4006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1E81D7-8156-5A83-3139-FD6189298437}"/>
              </a:ext>
            </a:extLst>
          </p:cNvPr>
          <p:cNvSpPr>
            <a:spLocks noGrp="1"/>
          </p:cNvSpPr>
          <p:nvPr>
            <p:ph type="title"/>
          </p:nvPr>
        </p:nvSpPr>
        <p:spPr/>
        <p:txBody>
          <a:bodyPr/>
          <a:lstStyle/>
          <a:p>
            <a:r>
              <a:rPr lang="en-US"/>
              <a:t>Background</a:t>
            </a:r>
            <a:endParaRPr lang="en-US" dirty="0"/>
          </a:p>
        </p:txBody>
      </p:sp>
      <p:pic>
        <p:nvPicPr>
          <p:cNvPr id="3" name="Picture 2">
            <a:extLst>
              <a:ext uri="{FF2B5EF4-FFF2-40B4-BE49-F238E27FC236}">
                <a16:creationId xmlns:a16="http://schemas.microsoft.com/office/drawing/2014/main" id="{1B537DC5-DD92-3325-93FC-A1A077607C91}"/>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0997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31E9E15-9B62-4ACA-B2A9-F4193EDE76F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E44E1EF-B97C-2484-180B-F441A8C8FE8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3386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BE5B8D6-AB55-ABF2-7E53-6B52A544AFD1}"/>
              </a:ext>
            </a:extLst>
          </p:cNvPr>
          <p:cNvSpPr>
            <a:spLocks noGrp="1"/>
          </p:cNvSpPr>
          <p:nvPr>
            <p:ph type="title"/>
          </p:nvPr>
        </p:nvSpPr>
        <p:spPr/>
        <p:txBody>
          <a:bodyPr/>
          <a:lstStyle/>
          <a:p>
            <a:r>
              <a:rPr lang="en-US" sz="3600"/>
              <a:t>Why do we perform costing exercises?</a:t>
            </a:r>
            <a:endParaRPr lang="en-US" sz="3600" dirty="0"/>
          </a:p>
        </p:txBody>
      </p:sp>
      <p:pic>
        <p:nvPicPr>
          <p:cNvPr id="3" name="Picture 2">
            <a:extLst>
              <a:ext uri="{FF2B5EF4-FFF2-40B4-BE49-F238E27FC236}">
                <a16:creationId xmlns:a16="http://schemas.microsoft.com/office/drawing/2014/main" id="{92E2A535-ED96-754A-344F-F315CE6185F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7907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239E90-C2C1-7537-0A4E-BEDA588DC96C}"/>
              </a:ext>
            </a:extLst>
          </p:cNvPr>
          <p:cNvSpPr>
            <a:spLocks noGrp="1"/>
          </p:cNvSpPr>
          <p:nvPr>
            <p:ph type="title"/>
          </p:nvPr>
        </p:nvSpPr>
        <p:spPr/>
        <p:txBody>
          <a:bodyPr/>
          <a:lstStyle/>
          <a:p>
            <a:r>
              <a:rPr lang="en-US" sz="3600"/>
              <a:t>“Cost” is one leg of a three-legged stool</a:t>
            </a:r>
            <a:endParaRPr lang="en-US" sz="3600" dirty="0"/>
          </a:p>
        </p:txBody>
      </p:sp>
      <p:pic>
        <p:nvPicPr>
          <p:cNvPr id="3" name="Picture 2">
            <a:extLst>
              <a:ext uri="{FF2B5EF4-FFF2-40B4-BE49-F238E27FC236}">
                <a16:creationId xmlns:a16="http://schemas.microsoft.com/office/drawing/2014/main" id="{8E090D31-8EB0-7C62-B9A7-CE8390C5D86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5834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D1E193E-50E2-3E6E-64AC-7899447681D8}"/>
              </a:ext>
            </a:extLst>
          </p:cNvPr>
          <p:cNvSpPr>
            <a:spLocks noGrp="1"/>
          </p:cNvSpPr>
          <p:nvPr>
            <p:ph type="title"/>
          </p:nvPr>
        </p:nvSpPr>
        <p:spPr/>
        <p:txBody>
          <a:bodyPr/>
          <a:lstStyle/>
          <a:p>
            <a:r>
              <a:rPr lang="en-US"/>
              <a:t>What is “costing”?</a:t>
            </a:r>
            <a:endParaRPr lang="en-US" dirty="0"/>
          </a:p>
        </p:txBody>
      </p:sp>
      <p:pic>
        <p:nvPicPr>
          <p:cNvPr id="3" name="Picture 2">
            <a:extLst>
              <a:ext uri="{FF2B5EF4-FFF2-40B4-BE49-F238E27FC236}">
                <a16:creationId xmlns:a16="http://schemas.microsoft.com/office/drawing/2014/main" id="{F2E22C52-E48C-900B-9FEC-7D8291A19EEA}"/>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66141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6507832-CF3A-95DE-AE25-CA09EB9EF0D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DEE946D-FC6C-A867-4EB8-5FDD04A988C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88886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E562640-67B9-BF68-FD9F-18B33EF0A2F1}"/>
              </a:ext>
            </a:extLst>
          </p:cNvPr>
          <p:cNvSpPr>
            <a:spLocks noGrp="1"/>
          </p:cNvSpPr>
          <p:nvPr>
            <p:ph type="title"/>
          </p:nvPr>
        </p:nvSpPr>
        <p:spPr/>
        <p:txBody>
          <a:bodyPr/>
          <a:lstStyle/>
          <a:p>
            <a:r>
              <a:rPr lang="en-US" sz="3600"/>
              <a:t>Different types of costs #1</a:t>
            </a:r>
            <a:endParaRPr lang="en-US" sz="3600" dirty="0"/>
          </a:p>
        </p:txBody>
      </p:sp>
      <p:pic>
        <p:nvPicPr>
          <p:cNvPr id="3" name="Picture 2">
            <a:extLst>
              <a:ext uri="{FF2B5EF4-FFF2-40B4-BE49-F238E27FC236}">
                <a16:creationId xmlns:a16="http://schemas.microsoft.com/office/drawing/2014/main" id="{F5B37D5C-E081-6456-B05F-C79D52F36E9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89392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779</Words>
  <Application>Microsoft Office PowerPoint</Application>
  <PresentationFormat>On-screen Show (4:3)</PresentationFormat>
  <Paragraphs>48</Paragraphs>
  <Slides>21</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Introduction to Costing</vt:lpstr>
      <vt:lpstr>Introduction to Costing</vt:lpstr>
      <vt:lpstr>Background</vt:lpstr>
      <vt:lpstr>PowerPoint Presentation</vt:lpstr>
      <vt:lpstr>Why do we perform costing exercises?</vt:lpstr>
      <vt:lpstr>“Cost” is one leg of a three-legged stool</vt:lpstr>
      <vt:lpstr>What is “costing”?</vt:lpstr>
      <vt:lpstr>PowerPoint Presentation</vt:lpstr>
      <vt:lpstr>Different types of costs #1</vt:lpstr>
      <vt:lpstr>Different types of costs #2</vt:lpstr>
      <vt:lpstr>Different types of costs #3</vt:lpstr>
      <vt:lpstr>Different types of costs #4</vt:lpstr>
      <vt:lpstr>Different types of costs #5</vt:lpstr>
      <vt:lpstr>When would you utilize these different types of costs?</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Costing</dc:title>
  <dc:creator>Margaret Reeves</dc:creator>
  <cp:lastModifiedBy>Margaret Reeves</cp:lastModifiedBy>
  <cp:revision>2</cp:revision>
  <dcterms:created xsi:type="dcterms:W3CDTF">2022-10-20T02:09:55Z</dcterms:created>
  <dcterms:modified xsi:type="dcterms:W3CDTF">2022-10-20T02:18:06Z</dcterms:modified>
</cp:coreProperties>
</file>